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Proxima Nova"/>
      <p:regular r:id="rId54"/>
      <p:bold r:id="rId55"/>
      <p:italic r:id="rId56"/>
      <p:boldItalic r:id="rId57"/>
    </p:embeddedFont>
    <p:embeddedFont>
      <p:font typeface="Righteous"/>
      <p:regular r:id="rId58"/>
    </p:embeddedFont>
    <p:embeddedFont>
      <p:font typeface="Abel"/>
      <p:regular r:id="rId59"/>
    </p:embeddedFont>
    <p:embeddedFont>
      <p:font typeface="Comfortaa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Comforta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omforta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roximaNova-bold.fntdata"/><Relationship Id="rId10" Type="http://schemas.openxmlformats.org/officeDocument/2006/relationships/slide" Target="slides/slide5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59" Type="http://schemas.openxmlformats.org/officeDocument/2006/relationships/font" Target="fonts/Abel-regular.fntdata"/><Relationship Id="rId14" Type="http://schemas.openxmlformats.org/officeDocument/2006/relationships/slide" Target="slides/slide9.xml"/><Relationship Id="rId58" Type="http://schemas.openxmlformats.org/officeDocument/2006/relationships/font" Target="fonts/Righteou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2d665813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2d665813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2d56401a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2d56401a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2d665813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2d665813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2d665813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2d665813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2d665813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2d665813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2d56401a5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2d56401a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2d56401a5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2d56401a5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2d665813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2d665813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0d4437ad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0d4437ad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d3df3a5f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d3df3a5f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2d66581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2d66581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0d4437a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0d4437a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2d56401a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2d56401a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2d56401a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2d56401a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2d56401a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2d56401a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0d4437ad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0d4437a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2d56401a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2d56401a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2d665813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2d665813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94a67aa2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94a67aa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2d5640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2d5640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2d56401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2d56401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6ff828d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6ff828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FCC filings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2d56401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2d56401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0d4437ad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0d4437ad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e71c839c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e71c839c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94a67aa2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94a67aa2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0d4437ad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0d4437ad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0d4437ad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0d4437ad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0d4437ad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0d4437ad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0d4437ad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0d4437ad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0d4437ad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0d4437ad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0d4437ad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0d4437ad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2d66581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2d66581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2d56401a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2d56401a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2d56401a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2d56401a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2d56401a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2d56401a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d3df3a5f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d3df3a5f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0d4437ad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0d4437ad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2d665813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2d665813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d3df3a5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d3df3a5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e71c839c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e71c839c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e71c839c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e71c839c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2d66581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2d66581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2d66581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2d66581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d66581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d66581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d66581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d66581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2d665813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2d665813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Raster_graphics" TargetMode="External"/><Relationship Id="rId4" Type="http://schemas.openxmlformats.org/officeDocument/2006/relationships/hyperlink" Target="https://en.wikipedia.org/wiki/Straight_line_between_two_points" TargetMode="External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fybrrlink-viztool.herokuapp.com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4732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ighteous"/>
                <a:ea typeface="Righteous"/>
                <a:cs typeface="Righteous"/>
                <a:sym typeface="Righteous"/>
              </a:rPr>
              <a:t>fybrrLink: Efficient QoS-aware routing in SDN enabled Space Architecture​</a:t>
            </a:r>
            <a:endParaRPr sz="3600"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bel"/>
                <a:ea typeface="Abel"/>
                <a:cs typeface="Abel"/>
                <a:sym typeface="Abel"/>
              </a:rPr>
              <a:t>Debajyoti Halder - Prashant Kumar - Saksham Bhushan</a:t>
            </a:r>
            <a:endParaRPr sz="21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Parameters….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9238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B[i,j] represents the bandwidth (capacity) of link_{i,j}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CD[i,j] is the congestion degree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CD[i,j] = Load[i,j]/B[i,j]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D[i,j]  is the delay associated with the link_{i,j}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PLR[i,j] is the packet loss ratio of the link_{i,j}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PLR[i,j] = (PacketTransmitted[i,j]-PacketReceived[i,j])/PacketTransmitted[i,j]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AB[i,j] represents the available bandwidth of the 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Congested link if Load[i,j] is more than the 80% of  B[i,j] or CD[i,j] &gt; 0.8: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Put AB[i,j] = 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Else: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AB[i,j] = B[i,j] - Load[i,j]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J[i,j] is the average jitter associated with the link[i,j]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J[i,j] = 1/(t-startTime)*∑(|Latency[i,j][t(i)] - Latency[i][j][t(i+1)])... For startTime &lt; i &lt; 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Stability Flag[i,j] = 1 if it is a intraorbit link and 0 otherwise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Righteous"/>
                <a:ea typeface="Righteous"/>
                <a:cs typeface="Righteous"/>
                <a:sym typeface="Righteous"/>
              </a:rPr>
              <a:t>Proposed Approach</a:t>
            </a:r>
            <a:endParaRPr sz="4100"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fybrrLink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000075"/>
            <a:ext cx="53241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Iridium-like satellite constellation - pole to pole orbit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Satellites are connected in two different ISL types with total 6 ISLs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2 Vertical ISLs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4 Diagonal ISLs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All satellite orbits are at same altitude from sea level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925" y="1170125"/>
            <a:ext cx="3367375" cy="33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88" y="2719600"/>
            <a:ext cx="4203075" cy="210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Bresenham’s Line Algorithm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913850" y="4234050"/>
            <a:ext cx="53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Determines points of an </a:t>
            </a: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</a:t>
            </a:r>
            <a:r>
              <a:rPr lang="en" sz="13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raster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be selected in order to form a close approximation to a</a:t>
            </a:r>
            <a:r>
              <a:rPr lang="en" sz="13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straight line between two points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3688" y="1203726"/>
            <a:ext cx="5316624" cy="28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using Bresenham’s Line Algorithm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75" y="1344938"/>
            <a:ext cx="37052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using Bresenham’s Line Algorithm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688" y="1203726"/>
            <a:ext cx="5316624" cy="28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using Bresenham’s Line Algorithm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975" y="1170350"/>
            <a:ext cx="5405273" cy="29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Bresenham’s Routing Algorithm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600" y="1154525"/>
            <a:ext cx="3473850" cy="34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62" y="1230725"/>
            <a:ext cx="5004989" cy="328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NetworkX - </a:t>
            </a:r>
            <a:r>
              <a:rPr lang="en" sz="2500">
                <a:solidFill>
                  <a:schemeClr val="accent1"/>
                </a:solidFill>
              </a:rPr>
              <a:t>Used for visualization of the algorithms</a:t>
            </a:r>
            <a:endParaRPr sz="2500">
              <a:solidFill>
                <a:schemeClr val="accent1"/>
              </a:solidFill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243" y="1118474"/>
            <a:ext cx="347905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1242800"/>
            <a:ext cx="4865175" cy="3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fybrrLink-VizTool</a:t>
            </a:r>
            <a:endParaRPr sz="2500"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921525"/>
            <a:ext cx="4992900" cy="18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Implementation of the modified bresenham algorithm is </a:t>
            </a:r>
            <a:r>
              <a:rPr lang="en">
                <a:solidFill>
                  <a:srgbClr val="434343"/>
                </a:solidFill>
              </a:rPr>
              <a:t>available as a web tool. 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Link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https://fybrrlink-viztool.herokuapp.com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000" y="90950"/>
            <a:ext cx="3232275" cy="4822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Demand for seamless anywhere anytime communication is increasing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Satellite  networks  must  be  used  as  a service.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Traditional  IP-based  architecture is unable to meet the current requirements.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variety of applications  has  diverse  Quality  of  Service(QoS)  requirements.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 satellite  architecture  doesn’t  take  these  requirements into the account.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proposing a novel and centralized QoS-aware routing  algorithm for SDN enabled space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Further, fybrrLink is evaluated with multiple NS3 simulations...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3" y="1314288"/>
            <a:ext cx="2514929" cy="25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536" y="1314288"/>
            <a:ext cx="2514929" cy="25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659" y="1314288"/>
            <a:ext cx="2514929" cy="25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Flow of the fybrrLink Algorithm</a:t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Cases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374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Direct Vertical Path</a:t>
            </a:r>
            <a:endParaRPr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The shortest path between source and destination satellites comprises vertical ISLs only.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Cannot form Ideal Parallelogram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Deviate path during congestion and run routing algorithm to find route from possible intermediate satellites.</a:t>
            </a:r>
            <a:endParaRPr sz="1500">
              <a:solidFill>
                <a:srgbClr val="434343"/>
              </a:solidFill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300" y="1587400"/>
            <a:ext cx="2227076" cy="222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900" y="1587400"/>
            <a:ext cx="2227076" cy="22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4317825" y="3801800"/>
            <a:ext cx="199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No congestion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6731275" y="3801800"/>
            <a:ext cx="199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 congestion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Cases</a:t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425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Only Diagonal</a:t>
            </a:r>
            <a:r>
              <a:rPr lang="en">
                <a:solidFill>
                  <a:srgbClr val="434343"/>
                </a:solidFill>
              </a:rPr>
              <a:t> ISLs Path</a:t>
            </a:r>
            <a:endParaRPr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The shortest path between source and destination satellites comprises diagonal ISLs only.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Ideal Parallelogram can be formed with mirrored links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Analysis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Time Complexity</a:t>
            </a:r>
            <a:endParaRPr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Dijkstra - O(V + ElogV)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Bresenham - O(N)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N = m + n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m</a:t>
            </a:r>
            <a:r>
              <a:rPr lang="en" sz="1500">
                <a:solidFill>
                  <a:srgbClr val="434343"/>
                </a:solidFill>
              </a:rPr>
              <a:t> → vertical ISLs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n</a:t>
            </a:r>
            <a:r>
              <a:rPr lang="en" sz="1500">
                <a:solidFill>
                  <a:srgbClr val="434343"/>
                </a:solidFill>
              </a:rPr>
              <a:t> → diagonal ISLs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fybrrLink - O(N) + O(V’ + E’logV’)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V’ → (m + 1)(n + 1)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E’ → (m + 1)n + (n + 1)m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450" y="1007950"/>
            <a:ext cx="4383453" cy="32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Complexity Analysis</a:t>
            </a:r>
            <a:endParaRPr sz="25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924" y="974550"/>
            <a:ext cx="2582150" cy="33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Complexity Analysis</a:t>
            </a:r>
            <a:endParaRPr sz="2500"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088" y="865325"/>
            <a:ext cx="5297834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ctrTitle"/>
          </p:nvPr>
        </p:nvSpPr>
        <p:spPr>
          <a:xfrm>
            <a:off x="510450" y="1257300"/>
            <a:ext cx="84732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Righteous"/>
                <a:ea typeface="Righteous"/>
                <a:cs typeface="Righteous"/>
                <a:sym typeface="Righteous"/>
              </a:rPr>
              <a:t>Performance Evaluation</a:t>
            </a:r>
            <a:endParaRPr sz="4100"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i</a:t>
            </a:r>
            <a:r>
              <a:rPr lang="en"/>
              <a:t>mplemented? 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1186350" y="1626200"/>
            <a:ext cx="67713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</a:t>
            </a:r>
            <a:r>
              <a:rPr lang="en"/>
              <a:t>odified bresenham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Conversion of satellite coordinates to 2d coordinates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Graph implementation of satellite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Implementation of the function getIdealParallelogram()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Implementation of the function </a:t>
            </a:r>
            <a:r>
              <a:rPr lang="en"/>
              <a:t>getEdgeCost()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</a:t>
            </a:r>
            <a:r>
              <a:rPr lang="en"/>
              <a:t>Metrics</a:t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1793100" y="1607350"/>
            <a:ext cx="6050700" cy="29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Average execution time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Packet Loss rate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Average Latency/End-to-end Delay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Congestion degree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Satisfaction Ratio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11700" y="1628775"/>
            <a:ext cx="45747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control Simulation - NS3 Network Simulato</a:t>
            </a:r>
            <a:r>
              <a:rPr lang="en"/>
              <a:t>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Routing Algorithm Simulation - Networkx on Python.</a:t>
            </a:r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048" y="444700"/>
            <a:ext cx="3660249" cy="42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1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628550" y="1510900"/>
            <a:ext cx="79491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30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Terrestrial network is not enough.</a:t>
            </a:r>
            <a:endParaRPr>
              <a:solidFill>
                <a:srgbClr val="616161"/>
              </a:solidFill>
            </a:endParaRPr>
          </a:p>
          <a:p>
            <a:pPr indent="-342900" lvl="0" marL="457200" rtl="0" algn="l">
              <a:spcBef>
                <a:spcPts val="130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Advantages of Software Defined Network(SDN)</a:t>
            </a:r>
            <a:endParaRPr>
              <a:solidFill>
                <a:srgbClr val="616161"/>
              </a:solidFill>
            </a:endParaRPr>
          </a:p>
          <a:p>
            <a:pPr indent="-342900" lvl="0" marL="457200" rtl="0" algn="l">
              <a:spcBef>
                <a:spcPts val="130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Using SDN for non-terrestrial architecture</a:t>
            </a:r>
            <a:endParaRPr>
              <a:solidFill>
                <a:srgbClr val="616161"/>
              </a:solidFill>
            </a:endParaRPr>
          </a:p>
          <a:p>
            <a:pPr indent="-342900" lvl="0" marL="457200" rtl="0" algn="l">
              <a:spcBef>
                <a:spcPts val="1300"/>
              </a:spcBef>
              <a:spcAft>
                <a:spcPts val="130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Variety of applications have diverse QoS requirements.</a:t>
            </a:r>
            <a:endParaRPr>
              <a:solidFill>
                <a:srgbClr val="61616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Schemes to compare</a:t>
            </a:r>
            <a:endParaRPr/>
          </a:p>
        </p:txBody>
      </p:sp>
      <p:sp>
        <p:nvSpPr>
          <p:cNvPr id="249" name="Google Shape;249;p42"/>
          <p:cNvSpPr txBox="1"/>
          <p:nvPr>
            <p:ph idx="1" type="body"/>
          </p:nvPr>
        </p:nvSpPr>
        <p:spPr>
          <a:xfrm>
            <a:off x="311700" y="1152475"/>
            <a:ext cx="44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Dijkstra Algorithm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most </a:t>
            </a:r>
            <a:r>
              <a:rPr lang="en" sz="2000"/>
              <a:t>popular</a:t>
            </a:r>
            <a:r>
              <a:rPr lang="en" sz="2000"/>
              <a:t> </a:t>
            </a:r>
            <a:r>
              <a:rPr lang="en" sz="2000"/>
              <a:t>shortest path finding algorithm.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Compared with almost every NTN based routing proposals.</a:t>
            </a:r>
            <a:endParaRPr sz="2000"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800" y="1487288"/>
            <a:ext cx="2746775" cy="27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QoS-aware flow distributions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00" y="1590700"/>
            <a:ext cx="3401000" cy="25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475" y="1572425"/>
            <a:ext cx="3449750" cy="25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700" y="1633613"/>
            <a:ext cx="3286550" cy="24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Congestion Degree analysis</a:t>
            </a:r>
            <a:endParaRPr sz="2500"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11700" y="1921525"/>
            <a:ext cx="3072900" cy="18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of path with increasing link congestion degree.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fybrrLink performs 27% better than Dijkstra.</a:t>
            </a:r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5" y="1382325"/>
            <a:ext cx="4757750" cy="3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of Average CD with time</a:t>
            </a:r>
            <a:endParaRPr/>
          </a:p>
        </p:txBody>
      </p:sp>
      <p:sp>
        <p:nvSpPr>
          <p:cNvPr id="271" name="Google Shape;271;p45"/>
          <p:cNvSpPr txBox="1"/>
          <p:nvPr/>
        </p:nvSpPr>
        <p:spPr>
          <a:xfrm>
            <a:off x="0" y="2137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11700" y="1921525"/>
            <a:ext cx="3438900" cy="18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Congestion degree trend with incoming packets with rate 1 per sec.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fybrrLink performs better than Dijkstra.</a:t>
            </a:r>
            <a:endParaRPr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725" y="1223700"/>
            <a:ext cx="4444475" cy="3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Execution time vs </a:t>
            </a:r>
            <a:r>
              <a:rPr lang="en"/>
              <a:t>#hops in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311700" y="1921525"/>
            <a:ext cx="3438900" cy="20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taken for computing path with increasing search space.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 rotWithShape="1">
          <a:blip r:embed="rId3">
            <a:alphaModFix/>
          </a:blip>
          <a:srcRect b="0" l="1267" r="1257" t="0"/>
          <a:stretch/>
        </p:blipFill>
        <p:spPr>
          <a:xfrm>
            <a:off x="4073125" y="1071575"/>
            <a:ext cx="4749800" cy="36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latency of paths vs #hops in path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251" y="1400650"/>
            <a:ext cx="4415250" cy="33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921525"/>
            <a:ext cx="3438900" cy="20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fybrrLink finds path with lower latency than Dijkstra.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8 hops, fybrrLink performs 38% better than Dijkstra.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31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of a</a:t>
            </a:r>
            <a:r>
              <a:rPr lang="en"/>
              <a:t>verage latency of paths (moving average) with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75" y="1396875"/>
            <a:ext cx="4399249" cy="33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311700" y="1921525"/>
            <a:ext cx="3438900" cy="20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Moving average of window 50 for simulation duration.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Clearly, fybrrLink is able to find paths with lower latency for all test flows.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PLR of paths vs #hops in path</a:t>
            </a:r>
            <a:endParaRPr/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75" y="1327500"/>
            <a:ext cx="4457425" cy="32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9"/>
          <p:cNvSpPr txBox="1"/>
          <p:nvPr>
            <p:ph idx="1" type="body"/>
          </p:nvPr>
        </p:nvSpPr>
        <p:spPr>
          <a:xfrm>
            <a:off x="311700" y="1921525"/>
            <a:ext cx="3438900" cy="20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PLR with increasing hops.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fybrrLink performs slightly better than Dijkstra.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11700" y="31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of average PLR of paths (moving average) with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350" y="1439900"/>
            <a:ext cx="4427550" cy="32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311700" y="1921525"/>
            <a:ext cx="3438900" cy="20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Moving average of window 50 for simulation duration.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Clearly, fybrrLink is able to find paths with slight lower PLR for all test flows.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311700" y="1495375"/>
            <a:ext cx="8078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Proposed QoS-aware routing algorithm using the global </a:t>
            </a:r>
            <a:r>
              <a:rPr lang="en"/>
              <a:t>knowledge</a:t>
            </a:r>
            <a:r>
              <a:rPr lang="en"/>
              <a:t> from SDN in Non-Terrestrial Networks.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Proposed 6 ISL link model for more effi</a:t>
            </a:r>
            <a:r>
              <a:rPr lang="en"/>
              <a:t>cient routing.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Simulations on NS3 provides credibility to the comparison.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obust evaluation and comparison</a:t>
            </a:r>
            <a:r>
              <a:rPr lang="en"/>
              <a:t> of our approach with Dijkstra proves fybrrLink to be better.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Extension of SDN to non-terrestrial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 QoS aware routing algorithm for space network-ing which computes better routes in much lesser time than the algorithms of other schemes.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Avoidance of congested links during 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 </a:t>
            </a:r>
            <a:r>
              <a:rPr lang="en"/>
              <a:t>rerouting</a:t>
            </a:r>
            <a:r>
              <a:rPr lang="en"/>
              <a:t>  during  ISL  congestion  or  satellite  failure.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   rule   transfers   for   non-disruptive   service   during satellite handovers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320" name="Google Shape;320;p52"/>
          <p:cNvSpPr txBox="1"/>
          <p:nvPr>
            <p:ph idx="1" type="body"/>
          </p:nvPr>
        </p:nvSpPr>
        <p:spPr>
          <a:xfrm>
            <a:off x="557225" y="1746650"/>
            <a:ext cx="7790400" cy="28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of fybrrLink with the existing </a:t>
            </a:r>
            <a:r>
              <a:rPr lang="en"/>
              <a:t>terrestrial</a:t>
            </a:r>
            <a:r>
              <a:rPr lang="en"/>
              <a:t> network can be explored.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analysis can be done on Controller Placement Problem, terrestrial controllers can be compared with Non-terrestrial controllers.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Including security aspects of the SDN and Non-Terrestrial Networks for QoS-aware routing can be an interesting research area.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945125" y="1152475"/>
            <a:ext cx="708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[1] M. Handley, “Delay is not an option: Low latency routing in space,” in 17th ACM Workshop, 11 2018, pp. 85–91.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[2] D. Kreutz, F. M. V. Ramos, P. E. Ver´ıssimo, C. E. Rothenberg, S. Azodolmolky, and S. Uhlig, “Software-defined networking: A comprehensive survey,” Proceedings of the IEEE, vol. 103, no. 1, pp. 14–76, 2015.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[3] S. Xu, X. Wang, and M. Huang, “Software-defined next-generation satellite networks: Architecture, challenges, and solutions,” IEEE Access, vol. 6, pp. 4027–4041, 2018.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[4] L. Yang, J. Liu, C. Pan, Q. Zou, and D. Wei, “Mqrp: Qos attribute decision optimization for satellite network routing,” in 2018 IEEE International Conference on Networking, Architecture and Storage (NAS), 2018, pp. 1–8.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[5] Q. Guo, R. Gu, T. Dong, J. Yin, Z. Liu, L. Bai, and Y. Ji, “Sdn-based end-to-end fragment-aware routing for elastic data flows in leo satelliteterrestrial network,” IEEE Access, vol. 7, pp. 396–410, 2019.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[6] “Cisco collaboration system 12.x solution reference network designs (srnd),” 03 2018, [Online].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[7] Y. Bi, G. Han, S. Xu, X. Wang, C. Lin, Z. Yu, and P. Sun, “Software defined space-terrestrial integrated networks: Architecture, challenges, and solutions,” IEEE Network, vol. 33, no. 1, pp. 22–28, 2019.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[8] Z. Zhou, J. Feng, C. Zhang, Z. Chang, Y. Zhang, and K. M. S. Huq, “Sagecell: Software-defined space-air-ground integrated moving cells,” IEEE Communications Magazine, vol. 56, no. 8, pp. 92–99, 2018.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[9] D. Yan, J. Guo, L. Wang, and P. Zhan, “Sadr: Network status adaptive qos dynamic routing for satellite networks,” in 2016 IEEE 13th International Conference on Signal Processing (ICSP), 2016, pp. 1186–1190.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[10] L. Zhang, F. Yan, Y. Zhang, T. Wu, Y. Zhu, W. Xia, and L. Shen, “A routing algorithm based on link state information for leo satellite networks,” in 2020 IEEE Globecom Workshops (GC Wkshps), 2020, pp. 1–6.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[11] T. Pan, T. Huang, X. Li, Y. Chen, W. Xue, and Y. Liu, “Opspf: Orbit prediction shortest path first routing for resilient leo satellite networks,” in ICC 2019 - 2019 IEEE International Conference on Communications (ICC), 2019, pp. 1–6.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[12] Y. Zhu, L. Qian, L. Ding, F. Yang, C. Zhi, and T. Song, “Software defined routing algorithm in leo satellite networks,” in 2017 International Conference on Electrical Engineering and Informatics (ICELTICs), 2017, pp. 257–262. 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800"/>
              <a:t>[13] T. Xie, “Sdsn: Software-defined space networking — architecture and routing algorithm,” 10 2019. [14] W. Cho and J. P. Choi, “Cross layer optimization of wireless control links in the software-defined leo satellite network,” IEEE Access, vol. 7, pp. 113 534–113 547, 2019.</a:t>
            </a:r>
            <a:endParaRPr sz="8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800"/>
              <a:t>[14] W. Cho and J. P. Choi, “Cross layer optimization of wireless control links in the software-defined leo satellite network,” IEEE Access, vol. 7, pp. 113 534–113 547, 2019.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ISL cost for QoS</a:t>
            </a:r>
            <a:endParaRPr sz="2500"/>
          </a:p>
        </p:txBody>
      </p:sp>
      <p:pic>
        <p:nvPicPr>
          <p:cNvPr id="337" name="Google Shape;3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538" y="1170125"/>
            <a:ext cx="5192925" cy="36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450" y="1007950"/>
            <a:ext cx="4383453" cy="32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Complexity Analysis</a:t>
            </a:r>
            <a:endParaRPr sz="2500"/>
          </a:p>
        </p:txBody>
      </p:sp>
      <p:pic>
        <p:nvPicPr>
          <p:cNvPr id="344" name="Google Shape;3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049" y="904213"/>
            <a:ext cx="2434050" cy="34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bresenham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where every integer point is having 8 degrees of freedom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but we developed a modified bresenham algorithm which will work fine with 6 degrees of freedom (2 intra-plane links and 4 inter-plane diagonal links) too.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derived the bresenham once again with our own requirements to get this modified version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Conversion of satellite coordinates to 2d coordinates</a:t>
            </a:r>
            <a:endParaRPr sz="2500"/>
          </a:p>
        </p:txBody>
      </p:sp>
      <p:sp>
        <p:nvSpPr>
          <p:cNvPr id="356" name="Google Shape;356;p58"/>
          <p:cNvSpPr txBox="1"/>
          <p:nvPr/>
        </p:nvSpPr>
        <p:spPr>
          <a:xfrm>
            <a:off x="8917200" y="3572250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58"/>
          <p:cNvSpPr txBox="1"/>
          <p:nvPr>
            <p:ph idx="1" type="body"/>
          </p:nvPr>
        </p:nvSpPr>
        <p:spPr>
          <a:xfrm>
            <a:off x="311700" y="1969100"/>
            <a:ext cx="8520600" cy="15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Position of a satellite generally refers to its longitude, latitude, elevation angle, height etc.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but we mapped this to simpler x,y coordinates (assuming each satellite is revolving at same height only) for routing purposes.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1616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Graph implementation of satellite network:</a:t>
            </a:r>
            <a:endParaRPr sz="2500"/>
          </a:p>
        </p:txBody>
      </p:sp>
      <p:sp>
        <p:nvSpPr>
          <p:cNvPr id="363" name="Google Shape;363;p59"/>
          <p:cNvSpPr txBox="1"/>
          <p:nvPr/>
        </p:nvSpPr>
        <p:spPr>
          <a:xfrm>
            <a:off x="8917200" y="3572250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p59"/>
          <p:cNvSpPr txBox="1"/>
          <p:nvPr>
            <p:ph idx="1" type="body"/>
          </p:nvPr>
        </p:nvSpPr>
        <p:spPr>
          <a:xfrm>
            <a:off x="311700" y="1446425"/>
            <a:ext cx="8520600" cy="23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As per our system model, satellites were considered as nodes and their links as edges.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We implemented this class and required methods (e.g., getEdgeCost) so that routing algorithms can be performed on this graph topology.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getEdgeCost() : This function was required to assign cost to each link by taking its latency, bandwidth, packet loss etc. factors into the account.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Implementation of the function getIdealParallelogram(): </a:t>
            </a:r>
            <a:endParaRPr sz="2500"/>
          </a:p>
        </p:txBody>
      </p:sp>
      <p:sp>
        <p:nvSpPr>
          <p:cNvPr id="370" name="Google Shape;370;p60"/>
          <p:cNvSpPr txBox="1"/>
          <p:nvPr/>
        </p:nvSpPr>
        <p:spPr>
          <a:xfrm>
            <a:off x="8917200" y="3572250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311700" y="1628225"/>
            <a:ext cx="8520600" cy="15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In our routing algorithm, we were reducing the search space of the Dijkstra algorithm by finding a smaller size parallelogram.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Formation of that parallelogram by computing maximum possible diagonal and vertical links and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removal</a:t>
            </a:r>
            <a:r>
              <a:rPr lang="en" sz="1700"/>
              <a:t> of unnecessary nodes/links from the graph was the goal for this particular function.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Shortcoming of traditional satellite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</a:t>
            </a:r>
            <a:r>
              <a:rPr lang="en"/>
              <a:t> SDN based architectures are being proposed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Software-Defined Next-Generation Satellite Networks: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SAGECELL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 colony optimization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oftware-defined routing algorithm (SDRA) for NTN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Software-defined  space networking (SDSN)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 researched problem for terrestrial networks…..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Model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425" y="1017725"/>
            <a:ext cx="502715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Modules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</a:t>
            </a:r>
            <a:r>
              <a:rPr lang="en" sz="1700"/>
              <a:t>pology discovery and monitoring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construct topology and monitor the link parameters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Flow rule transfer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Hande topology alteration problems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QoS aware routing 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calculate the most optimal path for a flow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Visibility</a:t>
            </a:r>
            <a:r>
              <a:rPr lang="en"/>
              <a:t> of satellites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400" y="314275"/>
            <a:ext cx="5062200" cy="376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88" y="2481475"/>
            <a:ext cx="46386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Links and Cost Calculation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Intra-Orbit Links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Inter-Orbit Links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flow can have the following QoS parameters along with source and dest.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 required bandwidth 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Maximum end to end delay 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Maximum jitter J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Maximum packet loss ratio PLR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fitness score of each edge can be defined as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Score= k1*AB + k2/latency + k3*(1- PLR) + k4/Jitter + k5*StabilityFlag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Further, Cost of the link between vertex i and vertex j is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Cost[i,j] = 1/Score[i,j]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